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</p:sldMasterIdLst>
  <p:notesMasterIdLst>
    <p:notesMasterId r:id="rId48"/>
  </p:notesMasterIdLst>
  <p:handoutMasterIdLst>
    <p:handoutMasterId r:id="rId49"/>
  </p:handoutMasterIdLst>
  <p:sldIdLst>
    <p:sldId id="256" r:id="rId6"/>
    <p:sldId id="257" r:id="rId7"/>
    <p:sldId id="271" r:id="rId8"/>
    <p:sldId id="258" r:id="rId9"/>
    <p:sldId id="259" r:id="rId10"/>
    <p:sldId id="261" r:id="rId11"/>
    <p:sldId id="272" r:id="rId12"/>
    <p:sldId id="273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75" r:id="rId38"/>
    <p:sldId id="291" r:id="rId39"/>
    <p:sldId id="292" r:id="rId40"/>
    <p:sldId id="293" r:id="rId41"/>
    <p:sldId id="298" r:id="rId42"/>
    <p:sldId id="294" r:id="rId43"/>
    <p:sldId id="295" r:id="rId44"/>
    <p:sldId id="276" r:id="rId45"/>
    <p:sldId id="296" r:id="rId46"/>
    <p:sldId id="297" r:id="rId4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259"/>
            <p14:sldId id="261"/>
            <p14:sldId id="272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4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5"/>
            <p14:sldId id="291"/>
            <p14:sldId id="292"/>
            <p14:sldId id="293"/>
            <p14:sldId id="298"/>
            <p14:sldId id="294"/>
            <p14:sldId id="295"/>
            <p14:sldId id="276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2017/3/2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“除号”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682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数值耗散分析？</a:t>
            </a:r>
            <a:endParaRPr lang="en-US" altLang="zh-CN" dirty="0" smtClean="0"/>
          </a:p>
          <a:p>
            <a:r>
              <a:rPr lang="zh-CN" altLang="en-US" dirty="0" smtClean="0"/>
              <a:t>频谱？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8.wmf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2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oleObject" Target="../embeddings/oleObject28.bin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1.wmf"/><Relationship Id="rId9" Type="http://schemas.openxmlformats.org/officeDocument/2006/relationships/image" Target="../media/image7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基于通量重构方法的高精度湍流模拟研究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06638" y="819150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4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819150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5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6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7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8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9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0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1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2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3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4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5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6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7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0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一般不能给出正确的</a:t>
            </a:r>
            <a:r>
              <a:rPr lang="en-US" altLang="zh-CN" dirty="0" smtClean="0"/>
              <a:t>SGS</a:t>
            </a:r>
            <a:r>
              <a:rPr lang="zh-CN" altLang="en-US" dirty="0" smtClean="0"/>
              <a:t>应力</a:t>
            </a:r>
            <a:endParaRPr lang="en-US" altLang="zh-CN" dirty="0" smtClean="0"/>
          </a:p>
          <a:p>
            <a:r>
              <a:rPr lang="zh-CN" altLang="en-US" dirty="0"/>
              <a:t>壁面极限</a:t>
            </a:r>
            <a:r>
              <a:rPr lang="en-US" altLang="zh-CN" dirty="0"/>
              <a:t>SGS</a:t>
            </a:r>
            <a:r>
              <a:rPr lang="zh-CN" altLang="en-US" dirty="0"/>
              <a:t>应力</a:t>
            </a:r>
            <a:r>
              <a:rPr lang="zh-CN" altLang="en-US"/>
              <a:t>不</a:t>
            </a:r>
            <a:r>
              <a:rPr lang="zh-CN" altLang="en-US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156322" y="1412776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1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6322" y="1412776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847" y="1268760"/>
            <a:ext cx="3539246" cy="29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smtClean="0"/>
              <a:t>Sub-Critical </a:t>
            </a:r>
            <a:r>
              <a:rPr lang="zh-CN" altLang="en-US" kern="0" dirty="0" smtClean="0"/>
              <a:t>雷诺数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Implicit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初始条件：光滑场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扰动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501008"/>
            <a:ext cx="2835456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3504133"/>
            <a:ext cx="2898207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Unsteady RANS</a:t>
            </a:r>
            <a:r>
              <a:rPr lang="zh-CN" altLang="en-US" dirty="0"/>
              <a:t>逻辑不自</a:t>
            </a:r>
            <a:r>
              <a:rPr lang="zh-CN" altLang="en-US" dirty="0" smtClean="0"/>
              <a:t>洽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755455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</a:t>
            </a:r>
            <a:r>
              <a:rPr lang="en-US" altLang="zh-CN" kern="0" dirty="0" smtClean="0"/>
              <a:t>Implicit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6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7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4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5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6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7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Channel Flow (1)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dirty="0" smtClean="0"/>
              <a:t>(x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=50)</a:t>
            </a:r>
            <a:r>
              <a:rPr lang="zh-CN" altLang="en-US" kern="0" dirty="0" smtClean="0"/>
              <a:t>：速度型偏差，摩阻系数严重低估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加密</a:t>
            </a:r>
            <a:r>
              <a:rPr lang="zh-CN" altLang="en-US" kern="0" dirty="0" smtClean="0"/>
              <a:t>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：依然存在这些现象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Channel Flow 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不存在</a:t>
            </a:r>
            <a:r>
              <a:rPr lang="en-US" altLang="zh-CN" kern="0" dirty="0" smtClean="0"/>
              <a:t>Log-Layer Mismatch</a:t>
            </a:r>
            <a:r>
              <a:rPr lang="zh-CN" altLang="en-US" kern="0" dirty="0" smtClean="0"/>
              <a:t>！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法向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60425" y="925983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Periodic Hill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顺压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逆压梯度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22814" y="1989737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739481" y="3779873"/>
            <a:ext cx="3423841" cy="300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36443" r="2935" b="37307"/>
          <a:stretch/>
        </p:blipFill>
        <p:spPr>
          <a:xfrm>
            <a:off x="4739481" y="2439532"/>
            <a:ext cx="4369495" cy="10485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6813" r="773" b="35154"/>
          <a:stretch/>
        </p:blipFill>
        <p:spPr>
          <a:xfrm>
            <a:off x="4732670" y="898995"/>
            <a:ext cx="4320000" cy="15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Periodic Hill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2237681" y="4581128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135167"/>
              </p:ext>
            </p:extLst>
          </p:nvPr>
        </p:nvGraphicFramePr>
        <p:xfrm>
          <a:off x="5004048" y="2679186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6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4048" y="2679186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004361"/>
              </p:ext>
            </p:extLst>
          </p:nvPr>
        </p:nvGraphicFramePr>
        <p:xfrm>
          <a:off x="4405221" y="3125332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7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05221" y="3125332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：台阶后的第二分离区</a:t>
            </a:r>
            <a:endParaRPr lang="en-US" altLang="zh-CN" dirty="0"/>
          </a:p>
          <a:p>
            <a:pPr lvl="1"/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Edelmann</a:t>
            </a:r>
            <a:r>
              <a:rPr lang="en-US" altLang="zh-CN" dirty="0" smtClean="0"/>
              <a:t> 2014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7003" t="16002" r="25742" b="7989"/>
          <a:stretch/>
        </p:blipFill>
        <p:spPr>
          <a:xfrm>
            <a:off x="5643588" y="3758667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算例描述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</a:t>
            </a:r>
            <a:r>
              <a:rPr lang="en-US" altLang="zh-CN" baseline="-25000" dirty="0" err="1"/>
              <a:t>h</a:t>
            </a:r>
            <a:r>
              <a:rPr lang="en-US" altLang="zh-CN" dirty="0"/>
              <a:t>=720, </a:t>
            </a:r>
            <a:r>
              <a:rPr lang="en-US" altLang="zh-CN" dirty="0" err="1"/>
              <a:t>Re</a:t>
            </a:r>
            <a:r>
              <a:rPr lang="en-US" altLang="zh-CN" baseline="-25000" dirty="0" err="1"/>
              <a:t>xin</a:t>
            </a:r>
            <a:r>
              <a:rPr lang="en-US" altLang="zh-CN" dirty="0"/>
              <a:t>=186624, </a:t>
            </a:r>
            <a:r>
              <a:rPr lang="en-US" altLang="zh-CN" dirty="0" err="1"/>
              <a:t>Re</a:t>
            </a:r>
            <a:r>
              <a:rPr lang="en-US" altLang="zh-CN" baseline="-25000" dirty="0" err="1"/>
              <a:t>xstep</a:t>
            </a:r>
            <a:r>
              <a:rPr lang="en-US" altLang="zh-CN" dirty="0"/>
              <a:t>=330624</a:t>
            </a:r>
          </a:p>
          <a:p>
            <a:r>
              <a:rPr lang="zh-CN" altLang="en-US" dirty="0"/>
              <a:t>台阶高度 </a:t>
            </a:r>
            <a:endParaRPr lang="en-US" altLang="zh-CN" dirty="0"/>
          </a:p>
          <a:p>
            <a:r>
              <a:rPr lang="zh-CN" altLang="en-US" dirty="0"/>
              <a:t>展向宽度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P3, DOF </a:t>
            </a:r>
            <a:r>
              <a:rPr lang="zh-CN" altLang="en-US" dirty="0"/>
              <a:t>≈ </a:t>
            </a:r>
            <a:r>
              <a:rPr lang="en-US" altLang="zh-CN" dirty="0" smtClean="0"/>
              <a:t>1500</a:t>
            </a:r>
            <a:r>
              <a:rPr lang="zh-CN" altLang="en-US" dirty="0" smtClean="0"/>
              <a:t>万</a:t>
            </a:r>
            <a:endParaRPr lang="en-US" altLang="zh-CN" dirty="0"/>
          </a:p>
          <a:p>
            <a:r>
              <a:rPr lang="zh-CN" altLang="en-US" dirty="0" smtClean="0"/>
              <a:t>展</a:t>
            </a:r>
            <a:r>
              <a:rPr lang="zh-CN" altLang="en-US" dirty="0"/>
              <a:t>向</a:t>
            </a:r>
            <a:r>
              <a:rPr lang="en-US" altLang="zh-CN" dirty="0" smtClean="0"/>
              <a:t>32</a:t>
            </a:r>
            <a:r>
              <a:rPr lang="zh-CN" altLang="en-US" dirty="0" smtClean="0"/>
              <a:t>单元</a:t>
            </a:r>
            <a:endParaRPr lang="en-US" altLang="zh-CN" dirty="0" smtClean="0"/>
          </a:p>
          <a:p>
            <a:r>
              <a:rPr lang="zh-CN" altLang="en-US" dirty="0" smtClean="0"/>
              <a:t>统计</a:t>
            </a:r>
            <a:r>
              <a:rPr lang="en-US" altLang="zh-CN" dirty="0" smtClean="0"/>
              <a:t>50</a:t>
            </a:r>
            <a:r>
              <a:rPr lang="zh-CN" altLang="en-US" dirty="0" smtClean="0"/>
              <a:t>万时间步</a:t>
            </a:r>
            <a:r>
              <a:rPr lang="en-US" altLang="zh-CN" dirty="0" smtClean="0"/>
              <a:t>×128</a:t>
            </a:r>
            <a:r>
              <a:rPr lang="zh-CN" altLang="en-US" dirty="0" smtClean="0"/>
              <a:t>展向层</a:t>
            </a:r>
            <a:endParaRPr lang="en-US" altLang="zh-CN" dirty="0" smtClean="0"/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出口：特征边界条件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919205"/>
              </p:ext>
            </p:extLst>
          </p:nvPr>
        </p:nvGraphicFramePr>
        <p:xfrm>
          <a:off x="2606559" y="1703318"/>
          <a:ext cx="148748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0" name="Equation" r:id="rId3" imgW="749160" imgH="228600" progId="Equation.DSMT4">
                  <p:embed/>
                </p:oleObj>
              </mc:Choice>
              <mc:Fallback>
                <p:oleObj name="Equation" r:id="rId3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6559" y="1703318"/>
                        <a:ext cx="1487488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561954"/>
              </p:ext>
            </p:extLst>
          </p:nvPr>
        </p:nvGraphicFramePr>
        <p:xfrm>
          <a:off x="2606559" y="2285966"/>
          <a:ext cx="10334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1" name="Equation" r:id="rId5" imgW="520560" imgH="177480" progId="Equation.DSMT4">
                  <p:embed/>
                </p:oleObj>
              </mc:Choice>
              <mc:Fallback>
                <p:oleObj name="Equation" r:id="rId5" imgW="520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6559" y="2285966"/>
                        <a:ext cx="1033462" cy="35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930330"/>
            <a:ext cx="3289404" cy="2924944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606506"/>
              </p:ext>
            </p:extLst>
          </p:nvPr>
        </p:nvGraphicFramePr>
        <p:xfrm>
          <a:off x="781562" y="4983897"/>
          <a:ext cx="7434826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2" name="Equation" r:id="rId8" imgW="3746160" imgH="253800" progId="Equation.DSMT4">
                  <p:embed/>
                </p:oleObj>
              </mc:Choice>
              <mc:Fallback>
                <p:oleObj name="Equation" r:id="rId8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1562" y="4983897"/>
                        <a:ext cx="7434826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91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6134" b="1701"/>
          <a:stretch/>
        </p:blipFill>
        <p:spPr>
          <a:xfrm>
            <a:off x="3923928" y="980728"/>
            <a:ext cx="5146678" cy="20162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9051" r="8001" b="2750"/>
          <a:stretch/>
        </p:blipFill>
        <p:spPr>
          <a:xfrm>
            <a:off x="5402742" y="3261606"/>
            <a:ext cx="3338943" cy="29523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t="58399" r="9867" b="3801"/>
          <a:stretch/>
        </p:blipFill>
        <p:spPr>
          <a:xfrm>
            <a:off x="179512" y="3847014"/>
            <a:ext cx="4968552" cy="194421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2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相邻</a:t>
            </a:r>
            <a:r>
              <a:rPr lang="zh-CN" altLang="en-US" dirty="0"/>
              <a:t>两组小尺度涡碰撞，二次失稳，在中间形成涡</a:t>
            </a:r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What?</a:t>
            </a:r>
          </a:p>
          <a:p>
            <a:pPr lvl="1"/>
            <a:r>
              <a:rPr lang="zh-CN" altLang="en-US" dirty="0" smtClean="0"/>
              <a:t>高于二阶的计算</a:t>
            </a:r>
            <a:r>
              <a:rPr lang="zh-CN" altLang="en-US" dirty="0"/>
              <a:t>方法</a:t>
            </a:r>
            <a:endParaRPr lang="en-US" altLang="zh-CN" dirty="0" smtClean="0"/>
          </a:p>
          <a:p>
            <a:r>
              <a:rPr lang="en-US" altLang="zh-CN" dirty="0" smtClean="0"/>
              <a:t>Why?</a:t>
            </a:r>
          </a:p>
          <a:p>
            <a:pPr lvl="1"/>
            <a:r>
              <a:rPr lang="zh-CN" altLang="en-US" dirty="0" smtClean="0"/>
              <a:t>效率</a:t>
            </a:r>
            <a:r>
              <a:rPr lang="en-US" altLang="zh-CN" dirty="0" smtClean="0"/>
              <a:t>=1/</a:t>
            </a:r>
            <a:r>
              <a:rPr lang="en-US" altLang="zh-CN" dirty="0"/>
              <a:t>(</a:t>
            </a:r>
            <a:r>
              <a:rPr lang="zh-CN" altLang="en-US" dirty="0" smtClean="0"/>
              <a:t>计算量</a:t>
            </a:r>
            <a:r>
              <a:rPr lang="en-US" altLang="zh-CN" dirty="0" smtClean="0"/>
              <a:t>*</a:t>
            </a:r>
            <a:r>
              <a:rPr lang="zh-CN" altLang="en-US" dirty="0" smtClean="0"/>
              <a:t>误差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DES / LES / DNS </a:t>
            </a:r>
            <a:r>
              <a:rPr lang="zh-CN" altLang="en-US" dirty="0" smtClean="0"/>
              <a:t>对数值方法的分辨率有高要求</a:t>
            </a:r>
            <a:endParaRPr lang="en-US" altLang="zh-CN" dirty="0"/>
          </a:p>
          <a:p>
            <a:r>
              <a:rPr lang="en-US" altLang="zh-CN" dirty="0" smtClean="0"/>
              <a:t>How?</a:t>
            </a:r>
          </a:p>
          <a:p>
            <a:pPr lvl="1"/>
            <a:r>
              <a:rPr lang="zh-CN" altLang="en-US" dirty="0" smtClean="0"/>
              <a:t>有限差分</a:t>
            </a:r>
            <a:r>
              <a:rPr lang="en-US" altLang="zh-CN" dirty="0"/>
              <a:t> </a:t>
            </a:r>
            <a:r>
              <a:rPr lang="en-US" altLang="zh-CN" dirty="0" smtClean="0"/>
              <a:t>: </a:t>
            </a:r>
            <a:r>
              <a:rPr lang="zh-CN" altLang="en-US" dirty="0" smtClean="0"/>
              <a:t>结构网格 </a:t>
            </a:r>
            <a:r>
              <a:rPr lang="en-US" altLang="zh-CN" dirty="0" smtClean="0"/>
              <a:t>Deng 2000, </a:t>
            </a:r>
            <a:r>
              <a:rPr lang="en-US" altLang="zh-CN" dirty="0" err="1" smtClean="0"/>
              <a:t>Visbal</a:t>
            </a:r>
            <a:r>
              <a:rPr lang="en-US" altLang="zh-CN" dirty="0" smtClean="0"/>
              <a:t> 2002</a:t>
            </a:r>
          </a:p>
          <a:p>
            <a:pPr lvl="1"/>
            <a:r>
              <a:rPr lang="zh-CN" altLang="en-US" dirty="0"/>
              <a:t>有限</a:t>
            </a:r>
            <a:r>
              <a:rPr lang="zh-CN" altLang="en-US" dirty="0" smtClean="0"/>
              <a:t>体积</a:t>
            </a:r>
            <a:r>
              <a:rPr lang="en-US" altLang="zh-CN" dirty="0" smtClean="0"/>
              <a:t>: </a:t>
            </a:r>
            <a:r>
              <a:rPr lang="zh-CN" altLang="en-US" dirty="0" smtClean="0"/>
              <a:t>扩展模板 </a:t>
            </a:r>
            <a:r>
              <a:rPr lang="en-US" altLang="zh-CN" dirty="0" smtClean="0"/>
              <a:t>/ </a:t>
            </a:r>
            <a:r>
              <a:rPr lang="zh-CN" altLang="en-US" dirty="0" smtClean="0"/>
              <a:t>紧致格式 </a:t>
            </a:r>
            <a:r>
              <a:rPr lang="en-US" altLang="zh-CN" dirty="0" smtClean="0"/>
              <a:t>Shu 2003</a:t>
            </a:r>
          </a:p>
          <a:p>
            <a:pPr lvl="1"/>
            <a:r>
              <a:rPr lang="zh-CN" altLang="en-US" dirty="0" smtClean="0"/>
              <a:t>有限单元</a:t>
            </a:r>
            <a:r>
              <a:rPr lang="en-US" altLang="zh-CN" dirty="0" smtClean="0"/>
              <a:t>: Discontinuous </a:t>
            </a:r>
            <a:r>
              <a:rPr lang="en-US" altLang="zh-CN" dirty="0" err="1" smtClean="0"/>
              <a:t>Galerkin</a:t>
            </a:r>
            <a:r>
              <a:rPr lang="en-US" altLang="zh-CN" dirty="0" smtClean="0"/>
              <a:t>, Cockburn 1989</a:t>
            </a:r>
          </a:p>
          <a:p>
            <a:pPr lvl="1"/>
            <a:r>
              <a:rPr lang="en-US" altLang="zh-CN" dirty="0" smtClean="0"/>
              <a:t>Spectral Volume, Wang 2002/ Spectral Difference, Liu 2006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45" y="0"/>
            <a:ext cx="4665511" cy="2520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69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9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基于高精度方法的湍流模拟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脱</a:t>
            </a:r>
            <a:r>
              <a:rPr lang="zh-CN" altLang="en-US" dirty="0" smtClean="0"/>
              <a:t>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数值刚性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收敛困难</a:t>
            </a:r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zh-CN" altLang="en-US" dirty="0" smtClean="0"/>
              <a:t>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1018</TotalTime>
  <Words>1638</Words>
  <Application>Microsoft Office PowerPoint</Application>
  <PresentationFormat>全屏显示(4:3)</PresentationFormat>
  <Paragraphs>392</Paragraphs>
  <Slides>42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Equation</vt:lpstr>
      <vt:lpstr>基于通量重构方法的高精度湍流模拟研究</vt:lpstr>
      <vt:lpstr>目录</vt:lpstr>
      <vt:lpstr>1.绪论</vt:lpstr>
      <vt:lpstr>从“LAST”谈起</vt:lpstr>
      <vt:lpstr>高精度数值方法</vt:lpstr>
      <vt:lpstr>高精度数值方法</vt:lpstr>
      <vt:lpstr>基于高精度方法的湍流模拟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测试算例</vt:lpstr>
      <vt:lpstr>3.高精度隐式大涡模拟研究</vt:lpstr>
      <vt:lpstr>Large Eddy Simulation</vt:lpstr>
      <vt:lpstr>Smagorinsky模型的缺陷</vt:lpstr>
      <vt:lpstr>Cylinder at ReD=3900 (1)</vt:lpstr>
      <vt:lpstr>Cylinder at ReD=3900 (2)</vt:lpstr>
      <vt:lpstr>RANS vs LES</vt:lpstr>
      <vt:lpstr>Detached Eddy Simulation</vt:lpstr>
      <vt:lpstr>Wall Modelled LES</vt:lpstr>
      <vt:lpstr>目标</vt:lpstr>
      <vt:lpstr>S-A模式的近壁代数近似</vt:lpstr>
      <vt:lpstr>Y+的计算</vt:lpstr>
      <vt:lpstr>Channel Flow (1) </vt:lpstr>
      <vt:lpstr>Channel Flow (2) </vt:lpstr>
      <vt:lpstr>Periodic Hill (1)</vt:lpstr>
      <vt:lpstr>Periodic Hill (2)</vt:lpstr>
      <vt:lpstr>4.前台阶转捩流动研究</vt:lpstr>
      <vt:lpstr>前台阶流动</vt:lpstr>
      <vt:lpstr>文献</vt:lpstr>
      <vt:lpstr>算例描述</vt:lpstr>
      <vt:lpstr>平均流动</vt:lpstr>
      <vt:lpstr>转捩机理（1）</vt:lpstr>
      <vt:lpstr>转捩机理（2）</vt:lpstr>
      <vt:lpstr>5.总结与展望</vt:lpstr>
      <vt:lpstr>总结与展望</vt:lpstr>
      <vt:lpstr>已发表的学术成果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116</cp:revision>
  <dcterms:created xsi:type="dcterms:W3CDTF">2017-02-26T06:21:04Z</dcterms:created>
  <dcterms:modified xsi:type="dcterms:W3CDTF">2017-03-02T14:05:13Z</dcterms:modified>
</cp:coreProperties>
</file>